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111111"/>
    <a:srgbClr val="1C1C1C"/>
    <a:srgbClr val="59523D"/>
    <a:srgbClr val="BE4242"/>
    <a:srgbClr val="C55555"/>
    <a:srgbClr val="C3503D"/>
    <a:srgbClr val="C96251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764" y="-1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500990" cy="228601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292929"/>
                </a:solidFill>
              </a:rPr>
              <a:t>Особенности педагогического сопровождения детской проектной деятельности</a:t>
            </a:r>
            <a:r>
              <a:rPr lang="ru-RU" sz="3600" dirty="0" smtClean="0">
                <a:solidFill>
                  <a:srgbClr val="111111"/>
                </a:solidFill>
              </a:rPr>
              <a:t> </a:t>
            </a:r>
            <a:br>
              <a:rPr lang="ru-RU" sz="3600" dirty="0" smtClean="0">
                <a:solidFill>
                  <a:srgbClr val="111111"/>
                </a:solidFill>
              </a:rPr>
            </a:br>
            <a:endParaRPr lang="ru-RU" sz="3600" dirty="0">
              <a:solidFill>
                <a:srgbClr val="1111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7258056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Муниципальный семинар </a:t>
            </a:r>
          </a:p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«Оценка качества дошкольного образования. Современные подходы и пути достижения»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G:\эмблема Росток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6948264" y="4732036"/>
            <a:ext cx="1971907" cy="1961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6143644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92929"/>
                </a:solidFill>
              </a:rPr>
              <a:t>2021 г.</a:t>
            </a:r>
            <a:endParaRPr lang="ru-RU" sz="2000" dirty="0">
              <a:solidFill>
                <a:srgbClr val="29292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357166"/>
            <a:ext cx="725805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МОП: МБДОУ Аннинский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/с ОРВ «Росток»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4221087"/>
            <a:ext cx="2336324" cy="2080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en-US" sz="2000" dirty="0" smtClean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endParaRPr lang="en-US" sz="2000" dirty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endParaRPr lang="en-US" sz="2000" dirty="0" smtClean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endParaRPr lang="ru-RU" sz="2000" dirty="0" smtClean="0">
              <a:solidFill>
                <a:srgbClr val="292929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Рязанова </a:t>
            </a:r>
            <a:r>
              <a:rPr lang="ru-RU" sz="24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Н. А.</a:t>
            </a:r>
            <a:br>
              <a:rPr lang="ru-RU" sz="24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воспитатель, </a:t>
            </a:r>
            <a:r>
              <a:rPr lang="en-US" sz="24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I</a:t>
            </a:r>
            <a:r>
              <a:rPr lang="ru-RU" sz="2400" dirty="0">
                <a:solidFill>
                  <a:srgbClr val="292929"/>
                </a:solidFill>
                <a:latin typeface="+mj-lt"/>
                <a:ea typeface="+mj-ea"/>
                <a:cs typeface="+mj-cs"/>
              </a:rPr>
              <a:t>КК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400" dirty="0"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latin typeface="+mj-lt"/>
                <a:ea typeface="+mj-ea"/>
                <a:cs typeface="+mj-cs"/>
              </a:rPr>
            </a:b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755576" y="1847088"/>
            <a:ext cx="8007424" cy="165392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013176"/>
            <a:ext cx="14938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79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Деятельность детей</a:t>
            </a:r>
            <a:endParaRPr lang="ru-RU" dirty="0"/>
          </a:p>
        </p:txBody>
      </p:sp>
      <p:pic>
        <p:nvPicPr>
          <p:cNvPr id="6146" name="Picture 2" descr="F:\фоомееоосанця\Photo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59" y="4413254"/>
            <a:ext cx="3184680" cy="238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8" y="1908224"/>
            <a:ext cx="4354738" cy="244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08224"/>
            <a:ext cx="4355976" cy="244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4990"/>
            <a:ext cx="3144349" cy="2358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Picture 2" descr="G:\эмблема Росток.png"/>
          <p:cNvPicPr>
            <a:picLocks noChangeAspect="1" noChangeArrowheads="1"/>
          </p:cNvPicPr>
          <p:nvPr/>
        </p:nvPicPr>
        <p:blipFill>
          <a:blip r:embed="rId6">
            <a:lum bright="30000"/>
          </a:blip>
          <a:srcRect/>
          <a:stretch>
            <a:fillRect/>
          </a:stretch>
        </p:blipFill>
        <p:spPr bwMode="auto">
          <a:xfrm>
            <a:off x="6867531" y="4596002"/>
            <a:ext cx="2276469" cy="2264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718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>
                <a:latin typeface="Times New Roman"/>
                <a:ea typeface="Calibri"/>
              </a:rPr>
              <a:t>Признаки и принципы проектной деятельности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7338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800" b="1" i="1" dirty="0" smtClean="0">
                <a:latin typeface="Times New Roman"/>
                <a:ea typeface="Calibri"/>
              </a:rPr>
              <a:t> </a:t>
            </a:r>
            <a:r>
              <a:rPr lang="ru-RU" sz="2200" b="1" i="1" dirty="0" smtClean="0">
                <a:latin typeface="Times New Roman"/>
                <a:ea typeface="Calibri"/>
              </a:rPr>
              <a:t>Повседневная </a:t>
            </a:r>
            <a:r>
              <a:rPr lang="ru-RU" sz="2200" b="1" i="1" dirty="0">
                <a:latin typeface="Times New Roman"/>
                <a:ea typeface="Calibri"/>
              </a:rPr>
              <a:t>жизнь; выбор тематики; ориентация на ребенка; добровольное участие; долгосрочность; открытость; «спираль проекта»: планирование, деятельность и контроль; инклюзия; ориентация на диалог; участие </a:t>
            </a:r>
            <a:r>
              <a:rPr lang="ru-RU" sz="2200" b="1" i="1" dirty="0">
                <a:latin typeface="Times New Roman"/>
                <a:ea typeface="Calibri"/>
                <a:cs typeface="Times New Roman"/>
              </a:rPr>
              <a:t>каждого; сотрудничество; наблюдение и документирование; ориентация на ситуацию, окружающий мир и коллектив; ориентация на процесс; ориентация на познавательную активность; ориентация на систему ценностей; комплексное образование; обучение с удовольствием; уникальность</a:t>
            </a:r>
            <a:r>
              <a:rPr lang="ru-RU" sz="2800" b="1" i="1" dirty="0"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31277"/>
            <a:ext cx="1835696" cy="182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4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859216" cy="136815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/>
              </a:rPr>
              <a:t/>
            </a:r>
            <a:br>
              <a:rPr lang="ru-RU" sz="4800" dirty="0" smtClean="0">
                <a:latin typeface="Times New Roman"/>
              </a:rPr>
            </a:br>
            <a:r>
              <a:rPr lang="ru-RU" sz="4800" dirty="0">
                <a:latin typeface="Times New Roman"/>
              </a:rPr>
              <a:t/>
            </a:r>
            <a:br>
              <a:rPr lang="ru-RU" sz="4800" dirty="0">
                <a:latin typeface="Times New Roman"/>
              </a:rPr>
            </a:br>
            <a:r>
              <a:rPr lang="ru-RU" sz="4800" dirty="0" smtClean="0">
                <a:latin typeface="Times New Roman"/>
              </a:rPr>
              <a:t/>
            </a:r>
            <a:br>
              <a:rPr lang="ru-RU" sz="4800" dirty="0" smtClean="0">
                <a:latin typeface="Times New Roman"/>
              </a:rPr>
            </a:br>
            <a:r>
              <a:rPr lang="ru-RU" sz="4400" dirty="0" smtClean="0">
                <a:latin typeface="Times New Roman"/>
              </a:rPr>
              <a:t>Главные признаки </a:t>
            </a:r>
            <a:r>
              <a:rPr lang="ru-RU" sz="4400" dirty="0">
                <a:latin typeface="Times New Roman"/>
              </a:rPr>
              <a:t>роли педагога-модератора проектов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475252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8000" b="1" i="1" dirty="0" smtClean="0">
                <a:latin typeface="Times New Roman"/>
              </a:rPr>
              <a:t>Поддерживать </a:t>
            </a:r>
            <a:r>
              <a:rPr lang="ru-RU" sz="8000" b="1" i="1" dirty="0">
                <a:latin typeface="Times New Roman"/>
              </a:rPr>
              <a:t>интересующие детей темы, но и предлагать свои</a:t>
            </a:r>
            <a:r>
              <a:rPr lang="ru-RU" sz="8000" b="1" i="1" dirty="0" smtClean="0">
                <a:latin typeface="Times New Roman"/>
              </a:rPr>
              <a:t>; </a:t>
            </a:r>
            <a:r>
              <a:rPr lang="ru-RU" sz="8000" b="1" i="1" dirty="0">
                <a:latin typeface="Times New Roman"/>
              </a:rPr>
              <a:t>организовывать с детьми сообщества для обучения, чтобы совместно, в дискуссии решать в них аутентичные (из жизни и науки) задачи и </a:t>
            </a:r>
            <a:r>
              <a:rPr lang="ru-RU" sz="8000" b="1" i="1" dirty="0" smtClean="0">
                <a:latin typeface="Times New Roman"/>
              </a:rPr>
              <a:t>проблемы; активно </a:t>
            </a:r>
            <a:r>
              <a:rPr lang="ru-RU" sz="8000" b="1" i="1" dirty="0">
                <a:latin typeface="Times New Roman"/>
              </a:rPr>
              <a:t>участвовать в образовательном процессе, но не давать поспешных ответов на вопросы детей, т.е. искать ответы вместе с ними, выслушивать детей, воспринимать их вопросы, задавать открытые вопросы, привносить свои идеи</a:t>
            </a:r>
            <a:r>
              <a:rPr lang="ru-RU" sz="8000" b="1" i="1" dirty="0" smtClean="0">
                <a:latin typeface="Times New Roman"/>
              </a:rPr>
              <a:t>; </a:t>
            </a:r>
            <a:r>
              <a:rPr lang="ru-RU" sz="8000" b="1" i="1" dirty="0">
                <a:latin typeface="Times New Roman"/>
              </a:rPr>
              <a:t>поощрять совместную деятельность, а не конкуренцию и воспитывать чувство товарищества в группе</a:t>
            </a:r>
            <a:r>
              <a:rPr lang="ru-RU" sz="8000" b="1" i="1" dirty="0" smtClean="0">
                <a:latin typeface="Times New Roman"/>
              </a:rPr>
              <a:t>; </a:t>
            </a:r>
            <a:r>
              <a:rPr lang="ru-RU" sz="8000" b="1" i="1" dirty="0">
                <a:latin typeface="Times New Roman"/>
              </a:rPr>
              <a:t>рассматривать обсуждение и документирование проекта как средство обучения, </a:t>
            </a:r>
            <a:r>
              <a:rPr lang="ru-RU" sz="8000" b="1" i="1" dirty="0" smtClean="0">
                <a:latin typeface="Times New Roman"/>
              </a:rPr>
              <a:t>рефлексии и взаимопонимания; </a:t>
            </a:r>
            <a:r>
              <a:rPr lang="ru-RU" sz="8000" b="1" i="1" dirty="0">
                <a:latin typeface="Times New Roman"/>
              </a:rPr>
              <a:t>совместно с детьми находить разнообразные источники информации, чтобы предложить гибкое решение </a:t>
            </a:r>
            <a:r>
              <a:rPr lang="ru-RU" sz="8000" b="1" i="1" dirty="0" smtClean="0">
                <a:latin typeface="Times New Roman"/>
              </a:rPr>
              <a:t>проблемы; проводить </a:t>
            </a:r>
            <a:r>
              <a:rPr lang="ru-RU" sz="8000" b="1" i="1" dirty="0">
                <a:latin typeface="Times New Roman"/>
              </a:rPr>
              <a:t>исследования совместно с детьми и анализировать учебную деятельность, т.е. проводить дискурсы и </a:t>
            </a:r>
            <a:r>
              <a:rPr lang="ru-RU" sz="8000" b="1" i="1" dirty="0" err="1">
                <a:latin typeface="Times New Roman"/>
              </a:rPr>
              <a:t>метакогнитивные</a:t>
            </a:r>
            <a:r>
              <a:rPr lang="ru-RU" sz="8000" b="1" i="1" dirty="0">
                <a:latin typeface="Times New Roman"/>
              </a:rPr>
              <a:t> диалоги и философствовать с </a:t>
            </a:r>
            <a:r>
              <a:rPr lang="ru-RU" sz="8000" b="1" i="1" dirty="0" smtClean="0">
                <a:latin typeface="Times New Roman"/>
              </a:rPr>
              <a:t>детьми; быть </a:t>
            </a:r>
            <a:r>
              <a:rPr lang="ru-RU" sz="8000" b="1" i="1" dirty="0">
                <a:latin typeface="Times New Roman"/>
              </a:rPr>
              <a:t>открытым к любым идеям и гибко подходить к их реализации.</a:t>
            </a:r>
            <a:endParaRPr lang="ru-RU" sz="8000" b="1" i="1" dirty="0"/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7200" dirty="0">
                <a:latin typeface="Times New Roman"/>
              </a:rPr>
              <a:t> </a:t>
            </a:r>
            <a:endParaRPr lang="ru-RU" sz="7200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40" y="0"/>
            <a:ext cx="1491255" cy="148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834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800" b="1" dirty="0">
                <a:latin typeface="Times New Roman"/>
              </a:rPr>
              <a:t>Этапы </a:t>
            </a:r>
            <a:r>
              <a:rPr lang="ru-RU" sz="4800" b="1" dirty="0" smtClean="0">
                <a:latin typeface="Times New Roman"/>
              </a:rPr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38912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500" b="1" dirty="0" smtClean="0">
                <a:latin typeface="Times New Roman"/>
              </a:rPr>
              <a:t>1. </a:t>
            </a:r>
            <a:r>
              <a:rPr lang="ru-RU" sz="4000" b="1" dirty="0" smtClean="0">
                <a:latin typeface="Times New Roman"/>
              </a:rPr>
              <a:t>Поиск </a:t>
            </a:r>
            <a:r>
              <a:rPr lang="ru-RU" sz="4000" b="1" dirty="0">
                <a:latin typeface="Times New Roman"/>
              </a:rPr>
              <a:t>темы проекта и формирование групп</a:t>
            </a:r>
            <a:r>
              <a:rPr lang="ru-RU" sz="4000" dirty="0"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>(начальный этап и ознакомление);</a:t>
            </a:r>
            <a:endParaRPr lang="ru-RU" sz="3600" dirty="0"/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500" b="1" dirty="0" smtClean="0">
                <a:latin typeface="Times New Roman"/>
              </a:rPr>
              <a:t>2</a:t>
            </a:r>
            <a:r>
              <a:rPr lang="ru-RU" sz="4500" dirty="0" smtClean="0">
                <a:latin typeface="Times New Roman"/>
              </a:rPr>
              <a:t>. </a:t>
            </a:r>
            <a:r>
              <a:rPr lang="ru-RU" sz="4000" b="1" dirty="0" smtClean="0">
                <a:latin typeface="Times New Roman"/>
              </a:rPr>
              <a:t>Планирование</a:t>
            </a:r>
            <a:r>
              <a:rPr lang="ru-RU" sz="4000" dirty="0" smtClean="0"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>(определение цели, планирование первых шагов);</a:t>
            </a:r>
            <a:endParaRPr lang="ru-RU" sz="3600" dirty="0"/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500" b="1" dirty="0" smtClean="0">
                <a:latin typeface="Times New Roman"/>
              </a:rPr>
              <a:t>3. Реализация </a:t>
            </a:r>
            <a:r>
              <a:rPr lang="ru-RU" sz="4500" b="1" dirty="0">
                <a:latin typeface="Times New Roman"/>
              </a:rPr>
              <a:t>проекта</a:t>
            </a:r>
            <a:r>
              <a:rPr lang="ru-RU" sz="4500" dirty="0"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>(практическая проработка темы, чередование фаз анализа и планирования);</a:t>
            </a:r>
            <a:endParaRPr lang="ru-RU" sz="3600" dirty="0"/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500" b="1" dirty="0" smtClean="0">
                <a:latin typeface="Times New Roman"/>
              </a:rPr>
              <a:t>4. Окончание </a:t>
            </a:r>
            <a:r>
              <a:rPr lang="ru-RU" sz="4500" b="1" dirty="0">
                <a:latin typeface="Times New Roman"/>
              </a:rPr>
              <a:t>проекта и презентация</a:t>
            </a:r>
            <a:r>
              <a:rPr lang="ru-RU" sz="4500" dirty="0">
                <a:latin typeface="Times New Roman"/>
              </a:rPr>
              <a:t> </a:t>
            </a:r>
            <a:r>
              <a:rPr lang="ru-RU" sz="3600" dirty="0">
                <a:latin typeface="Times New Roman"/>
              </a:rPr>
              <a:t>(этап демонстрации результатов, общее обсуждение);</a:t>
            </a:r>
            <a:endParaRPr lang="ru-RU" sz="3600" dirty="0"/>
          </a:p>
          <a:p>
            <a:pPr marL="0" indent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4500" b="1" dirty="0" smtClean="0">
                <a:latin typeface="Times New Roman"/>
              </a:rPr>
              <a:t>5. </a:t>
            </a:r>
            <a:r>
              <a:rPr lang="ru-RU" sz="5100" b="1" dirty="0" smtClean="0">
                <a:latin typeface="Times New Roman"/>
              </a:rPr>
              <a:t>Анализ </a:t>
            </a:r>
            <a:r>
              <a:rPr lang="ru-RU" sz="5100" b="1" dirty="0">
                <a:latin typeface="Times New Roman"/>
              </a:rPr>
              <a:t>проекта</a:t>
            </a:r>
            <a:r>
              <a:rPr lang="ru-RU" sz="5100" dirty="0">
                <a:latin typeface="Times New Roman"/>
              </a:rPr>
              <a:t> </a:t>
            </a:r>
            <a:r>
              <a:rPr lang="ru-RU" sz="4200" dirty="0">
                <a:latin typeface="Times New Roman"/>
              </a:rPr>
              <a:t>(подведение итогов, продолжение проекта(при необходимости</a:t>
            </a:r>
            <a:r>
              <a:rPr lang="ru-RU" sz="4200" dirty="0" smtClean="0">
                <a:latin typeface="Times New Roman"/>
              </a:rPr>
              <a:t>).</a:t>
            </a:r>
            <a:endParaRPr lang="ru-RU" sz="4200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6862"/>
            <a:ext cx="14938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28" y="5529262"/>
            <a:ext cx="14938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95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78" y="76470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Проектные стенды</a:t>
            </a:r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11" y="2492896"/>
            <a:ext cx="3338996" cy="2878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Admin\Desktop\к выступлению фото\20180906_091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3" y="1772816"/>
            <a:ext cx="271380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dmin\Desktop\к выступлению фото\20180906_091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46" y="1772816"/>
            <a:ext cx="271380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39824"/>
            <a:ext cx="1493649" cy="148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118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Вопросы для обдуманного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38912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Как получилось, что мы вчера что-то сделали?</a:t>
            </a:r>
          </a:p>
          <a:p>
            <a:r>
              <a:rPr lang="ru-RU" dirty="0" smtClean="0"/>
              <a:t>Вы узнали что-то, чего раньше не знали?</a:t>
            </a:r>
          </a:p>
          <a:p>
            <a:r>
              <a:rPr lang="ru-RU" dirty="0" smtClean="0"/>
              <a:t>Как вы пришли к решению проблемы?</a:t>
            </a:r>
          </a:p>
          <a:p>
            <a:r>
              <a:rPr lang="ru-RU" dirty="0" smtClean="0"/>
              <a:t>Как ты/вы можешь/ можете найти об этом больше информации?</a:t>
            </a:r>
          </a:p>
          <a:p>
            <a:r>
              <a:rPr lang="ru-RU" dirty="0" smtClean="0"/>
              <a:t>Как вы можете  сообщить другим детям то, что вы узнали?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85184"/>
            <a:ext cx="14938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02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Завершающие этапы</a:t>
            </a:r>
            <a:endParaRPr lang="ru-RU" dirty="0"/>
          </a:p>
        </p:txBody>
      </p:sp>
      <p:pic>
        <p:nvPicPr>
          <p:cNvPr id="8197" name="Picture 5" descr="C:\Users\Admin\Desktop\к выступлению фото\IMG-20190301-WA002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036" y="4131280"/>
            <a:ext cx="4178195" cy="26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esktop\к выступлению фото\IMG-20190301-WA0000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349857"/>
            <a:ext cx="4472133" cy="26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Admin\Desktop\к выступлению фото\20180905_095201 - копия (2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2" y="1349857"/>
            <a:ext cx="4515314" cy="265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085184"/>
            <a:ext cx="14938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09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Мероприятия детского сада</a:t>
            </a:r>
            <a:endParaRPr lang="ru-RU" dirty="0"/>
          </a:p>
        </p:txBody>
      </p:sp>
      <p:pic>
        <p:nvPicPr>
          <p:cNvPr id="9218" name="Picture 2" descr="C:\Users\Admin\Desktop\к выступлению фото\20180905_095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" y="1955857"/>
            <a:ext cx="3559864" cy="474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к выступлению фото\IMG-20190917-WA0012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636912"/>
            <a:ext cx="215433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esktop\к выступлению фото\20180906_092319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933619"/>
            <a:ext cx="3098092" cy="47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42" y="5213365"/>
            <a:ext cx="1493837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491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1400</TotalTime>
  <Words>392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Особенности педагогического сопровождения детской проектной деятельности  </vt:lpstr>
      <vt:lpstr>Деятельность детей</vt:lpstr>
      <vt:lpstr>Признаки и принципы проектной деятельности</vt:lpstr>
      <vt:lpstr>   Главные признаки роли педагога-модератора проектов </vt:lpstr>
      <vt:lpstr> Этапы проекта</vt:lpstr>
      <vt:lpstr>Проектные стенды</vt:lpstr>
      <vt:lpstr>Вопросы для обдуманного обучения</vt:lpstr>
      <vt:lpstr>Завершающие этапы</vt:lpstr>
      <vt:lpstr>Мероприятия детского сада</vt:lpstr>
      <vt:lpstr>Спасибо за внимание!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Admin</cp:lastModifiedBy>
  <cp:revision>31</cp:revision>
  <dcterms:created xsi:type="dcterms:W3CDTF">2017-10-03T10:03:42Z</dcterms:created>
  <dcterms:modified xsi:type="dcterms:W3CDTF">2021-04-06T22:01:10Z</dcterms:modified>
</cp:coreProperties>
</file>